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8229600" cx="14630400"/>
  <p:notesSz cx="8229600" cy="14630400"/>
  <p:embeddedFontLst>
    <p:embeddedFont>
      <p:font typeface="Kanit"/>
      <p:regular r:id="rId13"/>
      <p:bold r:id="rId14"/>
      <p:italic r:id="rId15"/>
      <p:boldItalic r:id="rId16"/>
    </p:embeddedFont>
    <p:embeddedFont>
      <p:font typeface="Martel Sans Light"/>
      <p:regular r:id="rId17"/>
      <p:bold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9" roundtripDataSignature="AMtx7mg+DI988xGsRTopX+7aZdKHMSjIE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Kanit-regular.fntdata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Kanit-italic.fntdata"/><Relationship Id="rId14" Type="http://schemas.openxmlformats.org/officeDocument/2006/relationships/font" Target="fonts/Kanit-bold.fntdata"/><Relationship Id="rId17" Type="http://schemas.openxmlformats.org/officeDocument/2006/relationships/font" Target="fonts/MartelSansLight-regular.fntdata"/><Relationship Id="rId16" Type="http://schemas.openxmlformats.org/officeDocument/2006/relationships/font" Target="fonts/Kanit-boldItalic.fntdata"/><Relationship Id="rId5" Type="http://schemas.openxmlformats.org/officeDocument/2006/relationships/slide" Target="slides/slide1.xml"/><Relationship Id="rId19" Type="http://customschemas.google.com/relationships/presentationmetadata" Target="metadata"/><Relationship Id="rId6" Type="http://schemas.openxmlformats.org/officeDocument/2006/relationships/slide" Target="slides/slide2.xml"/><Relationship Id="rId18" Type="http://schemas.openxmlformats.org/officeDocument/2006/relationships/font" Target="fonts/MartelSansLight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8.png>
</file>

<file path=ppt/media/image19.png>
</file>

<file path=ppt/media/image20.png>
</file>

<file path=ppt/media/image21.png>
</file>

<file path=ppt/media/image22.png>
</file>

<file path=ppt/media/image4.png>
</file>

<file path=ppt/media/image6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" name="Google Shape;4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" name="Google Shape;54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" name="Google Shape;68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5" name="Google Shape;85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5" name="Google Shape;105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8" name="Google Shape;118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2" name="Google Shape;142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6" name="Google Shape;166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6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6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6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6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6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6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6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6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10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11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12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1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14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15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16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17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0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Relationship Id="rId4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Relationship Id="rId4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4.png"/><Relationship Id="rId7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Relationship Id="rId4" Type="http://schemas.openxmlformats.org/officeDocument/2006/relationships/image" Target="../media/image1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0.png"/><Relationship Id="rId4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2.png"/><Relationship Id="rId4" Type="http://schemas.openxmlformats.org/officeDocument/2006/relationships/image" Target="../media/image19.png"/><Relationship Id="rId5" Type="http://schemas.openxmlformats.org/officeDocument/2006/relationships/image" Target="../media/image18.png"/><Relationship Id="rId6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8" name="Google Shape;48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"/>
          <p:cNvSpPr/>
          <p:nvPr/>
        </p:nvSpPr>
        <p:spPr>
          <a:xfrm>
            <a:off x="6324124" y="2236708"/>
            <a:ext cx="7468553" cy="19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40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100"/>
              <a:buFont typeface="Kanit"/>
              <a:buNone/>
            </a:pPr>
            <a:r>
              <a:rPr b="0" i="0" lang="en-US" sz="6100" u="none" cap="none" strike="noStrike">
                <a:solidFill>
                  <a:srgbClr val="FFFFFF"/>
                </a:solidFill>
                <a:latin typeface="Kanit"/>
                <a:ea typeface="Kanit"/>
                <a:cs typeface="Kanit"/>
                <a:sym typeface="Kanit"/>
              </a:rPr>
              <a:t>Críticas a la Metodología Scrum</a:t>
            </a:r>
            <a:endParaRPr b="0" i="0" sz="6100" u="none" cap="none" strike="noStrike"/>
          </a:p>
        </p:txBody>
      </p:sp>
      <p:sp>
        <p:nvSpPr>
          <p:cNvPr id="50" name="Google Shape;50;p1"/>
          <p:cNvSpPr/>
          <p:nvPr/>
        </p:nvSpPr>
        <p:spPr>
          <a:xfrm>
            <a:off x="6324124" y="4538782"/>
            <a:ext cx="7468553" cy="7660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D9E1FF"/>
              </a:buClr>
              <a:buSzPts val="1850"/>
              <a:buFont typeface="Martel Sans Light"/>
              <a:buNone/>
            </a:pPr>
            <a:r>
              <a:rPr b="0" i="0" lang="en-US" sz="1850" u="none" cap="none" strike="noStrike">
                <a:solidFill>
                  <a:srgbClr val="D9E1FF"/>
                </a:solidFill>
                <a:latin typeface="Martel Sans Light"/>
                <a:ea typeface="Martel Sans Light"/>
                <a:cs typeface="Martel Sans Light"/>
                <a:sym typeface="Martel Sans Light"/>
              </a:rPr>
              <a:t>Scrum, a popular ágil framework, presenta desventajas. Exploremos sus limitaciones.</a:t>
            </a:r>
            <a:endParaRPr b="0" i="0" sz="1850" u="none" cap="none" strike="noStrike"/>
          </a:p>
        </p:txBody>
      </p:sp>
      <p:pic>
        <p:nvPicPr>
          <p:cNvPr id="51" name="Google Shape;51;p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390775" y="7673680"/>
            <a:ext cx="2190750" cy="49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7" name="Google Shape;57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99216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2"/>
          <p:cNvSpPr/>
          <p:nvPr/>
        </p:nvSpPr>
        <p:spPr>
          <a:xfrm>
            <a:off x="837724" y="4400788"/>
            <a:ext cx="11191875" cy="704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Kanit"/>
              <a:buNone/>
            </a:pPr>
            <a:r>
              <a:rPr b="0" i="0" lang="en-US" sz="4400" u="none" cap="none" strike="noStrike">
                <a:solidFill>
                  <a:srgbClr val="FFFFFF"/>
                </a:solidFill>
                <a:latin typeface="Kanit"/>
                <a:ea typeface="Kanit"/>
                <a:cs typeface="Kanit"/>
                <a:sym typeface="Kanit"/>
              </a:rPr>
              <a:t>Falta de Flexibilidad y Adaptación al Cambio</a:t>
            </a:r>
            <a:endParaRPr b="0" i="0" sz="4400" u="none" cap="none" strike="noStrike"/>
          </a:p>
        </p:txBody>
      </p:sp>
      <p:sp>
        <p:nvSpPr>
          <p:cNvPr id="59" name="Google Shape;59;p2"/>
          <p:cNvSpPr/>
          <p:nvPr/>
        </p:nvSpPr>
        <p:spPr>
          <a:xfrm>
            <a:off x="837724" y="5463778"/>
            <a:ext cx="6357818" cy="1357193"/>
          </a:xfrm>
          <a:prstGeom prst="roundRect">
            <a:avLst>
              <a:gd fmla="val 2646" name="adj"/>
            </a:avLst>
          </a:prstGeom>
          <a:solidFill>
            <a:srgbClr val="2F2B5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2"/>
          <p:cNvSpPr/>
          <p:nvPr/>
        </p:nvSpPr>
        <p:spPr>
          <a:xfrm>
            <a:off x="1077039" y="5703094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9E1FF"/>
              </a:buClr>
              <a:buSzPts val="2200"/>
              <a:buFont typeface="Kanit"/>
              <a:buNone/>
            </a:pPr>
            <a:r>
              <a:rPr b="0" i="0" lang="en-US" sz="2200" u="none" cap="none" strike="noStrike">
                <a:solidFill>
                  <a:srgbClr val="D9E1FF"/>
                </a:solidFill>
                <a:latin typeface="Kanit"/>
                <a:ea typeface="Kanit"/>
                <a:cs typeface="Kanit"/>
                <a:sym typeface="Kanit"/>
              </a:rPr>
              <a:t>Rigidez en Sprints</a:t>
            </a:r>
            <a:endParaRPr b="0" i="0" sz="2200" u="none" cap="none" strike="noStrike"/>
          </a:p>
        </p:txBody>
      </p:sp>
      <p:sp>
        <p:nvSpPr>
          <p:cNvPr id="61" name="Google Shape;61;p2"/>
          <p:cNvSpPr/>
          <p:nvPr/>
        </p:nvSpPr>
        <p:spPr>
          <a:xfrm>
            <a:off x="1077039" y="6198632"/>
            <a:ext cx="5879187" cy="3830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D9E1FF"/>
              </a:buClr>
              <a:buSzPts val="1850"/>
              <a:buFont typeface="Martel Sans Light"/>
              <a:buNone/>
            </a:pPr>
            <a:r>
              <a:rPr b="0" i="0" lang="en-US" sz="1850" u="none" cap="none" strike="noStrike">
                <a:solidFill>
                  <a:srgbClr val="D9E1FF"/>
                </a:solidFill>
                <a:latin typeface="Martel Sans Light"/>
                <a:ea typeface="Martel Sans Light"/>
                <a:cs typeface="Martel Sans Light"/>
                <a:sym typeface="Martel Sans Light"/>
              </a:rPr>
              <a:t>Cambios durante un sprint son difíciles.</a:t>
            </a:r>
            <a:endParaRPr b="0" i="0" sz="1850" u="none" cap="none" strike="noStrike"/>
          </a:p>
        </p:txBody>
      </p:sp>
      <p:sp>
        <p:nvSpPr>
          <p:cNvPr id="62" name="Google Shape;62;p2"/>
          <p:cNvSpPr/>
          <p:nvPr/>
        </p:nvSpPr>
        <p:spPr>
          <a:xfrm>
            <a:off x="7434858" y="5463778"/>
            <a:ext cx="6357818" cy="1357193"/>
          </a:xfrm>
          <a:prstGeom prst="roundRect">
            <a:avLst>
              <a:gd fmla="val 2646" name="adj"/>
            </a:avLst>
          </a:prstGeom>
          <a:solidFill>
            <a:srgbClr val="2F2B5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2"/>
          <p:cNvSpPr/>
          <p:nvPr/>
        </p:nvSpPr>
        <p:spPr>
          <a:xfrm>
            <a:off x="7674173" y="5703094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9E1FF"/>
              </a:buClr>
              <a:buSzPts val="2200"/>
              <a:buFont typeface="Kanit"/>
              <a:buNone/>
            </a:pPr>
            <a:r>
              <a:rPr b="0" i="0" lang="en-US" sz="2200" u="none" cap="none" strike="noStrike">
                <a:solidFill>
                  <a:srgbClr val="D9E1FF"/>
                </a:solidFill>
                <a:latin typeface="Kanit"/>
                <a:ea typeface="Kanit"/>
                <a:cs typeface="Kanit"/>
                <a:sym typeface="Kanit"/>
              </a:rPr>
              <a:t>Planes Inflexibles</a:t>
            </a:r>
            <a:endParaRPr b="0" i="0" sz="2200" u="none" cap="none" strike="noStrike"/>
          </a:p>
        </p:txBody>
      </p:sp>
      <p:sp>
        <p:nvSpPr>
          <p:cNvPr id="64" name="Google Shape;64;p2"/>
          <p:cNvSpPr/>
          <p:nvPr/>
        </p:nvSpPr>
        <p:spPr>
          <a:xfrm>
            <a:off x="7674173" y="6198632"/>
            <a:ext cx="5879187" cy="3830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D9E1FF"/>
              </a:buClr>
              <a:buSzPts val="1850"/>
              <a:buFont typeface="Martel Sans Light"/>
              <a:buNone/>
            </a:pPr>
            <a:r>
              <a:rPr b="0" i="0" lang="en-US" sz="1850" u="none" cap="none" strike="noStrike">
                <a:solidFill>
                  <a:srgbClr val="D9E1FF"/>
                </a:solidFill>
                <a:latin typeface="Martel Sans Light"/>
                <a:ea typeface="Martel Sans Light"/>
                <a:cs typeface="Martel Sans Light"/>
                <a:sym typeface="Martel Sans Light"/>
              </a:rPr>
              <a:t>Poca capacidad de ajuste a imprevistos.</a:t>
            </a:r>
            <a:endParaRPr b="0" i="0" sz="1850" u="none" cap="none" strike="noStrike"/>
          </a:p>
        </p:txBody>
      </p:sp>
      <p:pic>
        <p:nvPicPr>
          <p:cNvPr id="65" name="Google Shape;65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390775" y="7673680"/>
            <a:ext cx="2190750" cy="49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71" name="Google Shape;71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3"/>
          <p:cNvSpPr/>
          <p:nvPr/>
        </p:nvSpPr>
        <p:spPr>
          <a:xfrm>
            <a:off x="6267093" y="614720"/>
            <a:ext cx="7582614" cy="13120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0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100"/>
              <a:buFont typeface="Kanit"/>
              <a:buNone/>
            </a:pPr>
            <a:r>
              <a:rPr b="0" i="0" lang="en-US" sz="4100" u="none" cap="none" strike="noStrike">
                <a:solidFill>
                  <a:srgbClr val="FFFFFF"/>
                </a:solidFill>
                <a:latin typeface="Kanit"/>
                <a:ea typeface="Kanit"/>
                <a:cs typeface="Kanit"/>
                <a:sym typeface="Kanit"/>
              </a:rPr>
              <a:t>Comunicación Deficiente entre Equipos</a:t>
            </a:r>
            <a:endParaRPr b="0" i="0" sz="4100" u="none" cap="none" strike="noStrike"/>
          </a:p>
        </p:txBody>
      </p:sp>
      <p:pic>
        <p:nvPicPr>
          <p:cNvPr descr="preencoded.png" id="73" name="Google Shape;73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67093" y="2261354"/>
            <a:ext cx="1115258" cy="1784509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3"/>
          <p:cNvSpPr/>
          <p:nvPr/>
        </p:nvSpPr>
        <p:spPr>
          <a:xfrm>
            <a:off x="7716917" y="2484358"/>
            <a:ext cx="2706410" cy="328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D9E1FF"/>
              </a:buClr>
              <a:buSzPts val="2050"/>
              <a:buFont typeface="Kanit"/>
              <a:buNone/>
            </a:pPr>
            <a:r>
              <a:rPr b="0" i="0" lang="en-US" sz="2050" u="none" cap="none" strike="noStrike">
                <a:solidFill>
                  <a:srgbClr val="D9E1FF"/>
                </a:solidFill>
                <a:latin typeface="Kanit"/>
                <a:ea typeface="Kanit"/>
                <a:cs typeface="Kanit"/>
                <a:sym typeface="Kanit"/>
              </a:rPr>
              <a:t>Falta de Sincronización</a:t>
            </a:r>
            <a:endParaRPr b="0" i="0" sz="2050" u="none" cap="none" strike="noStrike"/>
          </a:p>
        </p:txBody>
      </p:sp>
      <p:sp>
        <p:nvSpPr>
          <p:cNvPr id="75" name="Google Shape;75;p3"/>
          <p:cNvSpPr/>
          <p:nvPr/>
        </p:nvSpPr>
        <p:spPr>
          <a:xfrm>
            <a:off x="7716917" y="2946202"/>
            <a:ext cx="6132790" cy="356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9E1FF"/>
              </a:buClr>
              <a:buSzPts val="1750"/>
              <a:buFont typeface="Martel Sans Light"/>
              <a:buNone/>
            </a:pPr>
            <a:r>
              <a:rPr b="0" i="0" lang="en-US" sz="1750" u="none" cap="none" strike="noStrike">
                <a:solidFill>
                  <a:srgbClr val="D9E1FF"/>
                </a:solidFill>
                <a:latin typeface="Martel Sans Light"/>
                <a:ea typeface="Martel Sans Light"/>
                <a:cs typeface="Martel Sans Light"/>
                <a:sym typeface="Martel Sans Light"/>
              </a:rPr>
              <a:t>Dificultad para coordinar tareas.</a:t>
            </a:r>
            <a:endParaRPr b="0" i="0" sz="1750" u="none" cap="none" strike="noStrike"/>
          </a:p>
        </p:txBody>
      </p:sp>
      <p:pic>
        <p:nvPicPr>
          <p:cNvPr descr="preencoded.png" id="76" name="Google Shape;76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67093" y="4045863"/>
            <a:ext cx="1115258" cy="1784509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3"/>
          <p:cNvSpPr/>
          <p:nvPr/>
        </p:nvSpPr>
        <p:spPr>
          <a:xfrm>
            <a:off x="7716917" y="4268867"/>
            <a:ext cx="2624257" cy="328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D9E1FF"/>
              </a:buClr>
              <a:buSzPts val="2050"/>
              <a:buFont typeface="Kanit"/>
              <a:buNone/>
            </a:pPr>
            <a:r>
              <a:rPr b="0" i="0" lang="en-US" sz="2050" u="none" cap="none" strike="noStrike">
                <a:solidFill>
                  <a:srgbClr val="D9E1FF"/>
                </a:solidFill>
                <a:latin typeface="Kanit"/>
                <a:ea typeface="Kanit"/>
                <a:cs typeface="Kanit"/>
                <a:sym typeface="Kanit"/>
              </a:rPr>
              <a:t>Información Parcial</a:t>
            </a:r>
            <a:endParaRPr b="0" i="0" sz="2050" u="none" cap="none" strike="noStrike"/>
          </a:p>
        </p:txBody>
      </p:sp>
      <p:sp>
        <p:nvSpPr>
          <p:cNvPr id="78" name="Google Shape;78;p3"/>
          <p:cNvSpPr/>
          <p:nvPr/>
        </p:nvSpPr>
        <p:spPr>
          <a:xfrm>
            <a:off x="7716917" y="4730710"/>
            <a:ext cx="6132790" cy="356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9E1FF"/>
              </a:buClr>
              <a:buSzPts val="1750"/>
              <a:buFont typeface="Martel Sans Light"/>
              <a:buNone/>
            </a:pPr>
            <a:r>
              <a:rPr b="0" i="0" lang="en-US" sz="1750" u="none" cap="none" strike="noStrike">
                <a:solidFill>
                  <a:srgbClr val="D9E1FF"/>
                </a:solidFill>
                <a:latin typeface="Martel Sans Light"/>
                <a:ea typeface="Martel Sans Light"/>
                <a:cs typeface="Martel Sans Light"/>
                <a:sym typeface="Martel Sans Light"/>
              </a:rPr>
              <a:t>Equipos aislados; falta de transparencia.</a:t>
            </a:r>
            <a:endParaRPr b="0" i="0" sz="1750" u="none" cap="none" strike="noStrike"/>
          </a:p>
        </p:txBody>
      </p:sp>
      <p:pic>
        <p:nvPicPr>
          <p:cNvPr descr="preencoded.png" id="79" name="Google Shape;79;p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267093" y="5830372"/>
            <a:ext cx="1115258" cy="1784509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3"/>
          <p:cNvSpPr/>
          <p:nvPr/>
        </p:nvSpPr>
        <p:spPr>
          <a:xfrm>
            <a:off x="7716917" y="6053376"/>
            <a:ext cx="2643783" cy="328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D9E1FF"/>
              </a:buClr>
              <a:buSzPts val="2050"/>
              <a:buFont typeface="Kanit"/>
              <a:buNone/>
            </a:pPr>
            <a:r>
              <a:rPr b="0" i="0" lang="en-US" sz="2050" u="none" cap="none" strike="noStrike">
                <a:solidFill>
                  <a:srgbClr val="D9E1FF"/>
                </a:solidFill>
                <a:latin typeface="Kanit"/>
                <a:ea typeface="Kanit"/>
                <a:cs typeface="Kanit"/>
                <a:sym typeface="Kanit"/>
              </a:rPr>
              <a:t>Comunicación Ineficaz</a:t>
            </a:r>
            <a:endParaRPr b="0" i="0" sz="2050" u="none" cap="none" strike="noStrike"/>
          </a:p>
        </p:txBody>
      </p:sp>
      <p:sp>
        <p:nvSpPr>
          <p:cNvPr id="81" name="Google Shape;81;p3"/>
          <p:cNvSpPr/>
          <p:nvPr/>
        </p:nvSpPr>
        <p:spPr>
          <a:xfrm>
            <a:off x="7716917" y="6515219"/>
            <a:ext cx="6132790" cy="356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9E1FF"/>
              </a:buClr>
              <a:buSzPts val="1750"/>
              <a:buFont typeface="Martel Sans Light"/>
              <a:buNone/>
            </a:pPr>
            <a:r>
              <a:rPr b="0" i="0" lang="en-US" sz="1750" u="none" cap="none" strike="noStrike">
                <a:solidFill>
                  <a:srgbClr val="D9E1FF"/>
                </a:solidFill>
                <a:latin typeface="Martel Sans Light"/>
                <a:ea typeface="Martel Sans Light"/>
                <a:cs typeface="Martel Sans Light"/>
                <a:sym typeface="Martel Sans Light"/>
              </a:rPr>
              <a:t>Malentendidos, retrasos y errores.</a:t>
            </a:r>
            <a:endParaRPr b="0" i="0" sz="1750" u="none" cap="none" strike="noStrike"/>
          </a:p>
        </p:txBody>
      </p:sp>
      <p:pic>
        <p:nvPicPr>
          <p:cNvPr id="82" name="Google Shape;82;p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2390775" y="7673680"/>
            <a:ext cx="2190750" cy="49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88" name="Google Shape;88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4"/>
          <p:cNvSpPr/>
          <p:nvPr/>
        </p:nvSpPr>
        <p:spPr>
          <a:xfrm>
            <a:off x="6324124" y="1772364"/>
            <a:ext cx="7468553" cy="14080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Kanit"/>
              <a:buNone/>
            </a:pPr>
            <a:r>
              <a:rPr b="0" i="0" lang="en-US" sz="4400" u="none" cap="none" strike="noStrike">
                <a:solidFill>
                  <a:srgbClr val="FFFFFF"/>
                </a:solidFill>
                <a:latin typeface="Kanit"/>
                <a:ea typeface="Kanit"/>
                <a:cs typeface="Kanit"/>
                <a:sym typeface="Kanit"/>
              </a:rPr>
              <a:t>Sobrecarga de Trabajo y Burnout</a:t>
            </a:r>
            <a:endParaRPr b="0" i="0" sz="4400" u="none" cap="none" strike="noStrike"/>
          </a:p>
        </p:txBody>
      </p:sp>
      <p:sp>
        <p:nvSpPr>
          <p:cNvPr id="90" name="Google Shape;90;p4"/>
          <p:cNvSpPr/>
          <p:nvPr/>
        </p:nvSpPr>
        <p:spPr>
          <a:xfrm>
            <a:off x="6324124" y="3808571"/>
            <a:ext cx="538520" cy="538520"/>
          </a:xfrm>
          <a:prstGeom prst="roundRect">
            <a:avLst>
              <a:gd fmla="val 6668" name="adj"/>
            </a:avLst>
          </a:prstGeom>
          <a:solidFill>
            <a:srgbClr val="2F2B5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4"/>
          <p:cNvSpPr/>
          <p:nvPr/>
        </p:nvSpPr>
        <p:spPr>
          <a:xfrm>
            <a:off x="6539389" y="3908822"/>
            <a:ext cx="107871" cy="3378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E1FF"/>
              </a:buClr>
              <a:buSzPts val="2650"/>
              <a:buFont typeface="Kanit"/>
              <a:buNone/>
            </a:pPr>
            <a:r>
              <a:rPr b="0" i="0" lang="en-US" sz="2650" u="none" cap="none" strike="noStrike">
                <a:solidFill>
                  <a:srgbClr val="D9E1FF"/>
                </a:solidFill>
                <a:latin typeface="Kanit"/>
                <a:ea typeface="Kanit"/>
                <a:cs typeface="Kanit"/>
                <a:sym typeface="Kanit"/>
              </a:rPr>
              <a:t>1</a:t>
            </a:r>
            <a:endParaRPr b="0" i="0" sz="2650" u="none" cap="none" strike="noStrike"/>
          </a:p>
        </p:txBody>
      </p:sp>
      <p:sp>
        <p:nvSpPr>
          <p:cNvPr id="92" name="Google Shape;92;p4"/>
          <p:cNvSpPr/>
          <p:nvPr/>
        </p:nvSpPr>
        <p:spPr>
          <a:xfrm>
            <a:off x="7101959" y="3808571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9E1FF"/>
              </a:buClr>
              <a:buSzPts val="2200"/>
              <a:buFont typeface="Kanit"/>
              <a:buNone/>
            </a:pPr>
            <a:r>
              <a:rPr b="0" i="0" lang="en-US" sz="2200" u="none" cap="none" strike="noStrike">
                <a:solidFill>
                  <a:srgbClr val="D9E1FF"/>
                </a:solidFill>
                <a:latin typeface="Kanit"/>
                <a:ea typeface="Kanit"/>
                <a:cs typeface="Kanit"/>
                <a:sym typeface="Kanit"/>
              </a:rPr>
              <a:t>Demasiadas Tareas</a:t>
            </a:r>
            <a:endParaRPr b="0" i="0" sz="2200" u="none" cap="none" strike="noStrike"/>
          </a:p>
        </p:txBody>
      </p:sp>
      <p:sp>
        <p:nvSpPr>
          <p:cNvPr id="93" name="Google Shape;93;p4"/>
          <p:cNvSpPr/>
          <p:nvPr/>
        </p:nvSpPr>
        <p:spPr>
          <a:xfrm>
            <a:off x="7101959" y="4304109"/>
            <a:ext cx="2836783" cy="7660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D9E1FF"/>
              </a:buClr>
              <a:buSzPts val="1850"/>
              <a:buFont typeface="Martel Sans Light"/>
              <a:buNone/>
            </a:pPr>
            <a:r>
              <a:rPr b="0" i="0" lang="en-US" sz="1850" u="none" cap="none" strike="noStrike">
                <a:solidFill>
                  <a:srgbClr val="D9E1FF"/>
                </a:solidFill>
                <a:latin typeface="Martel Sans Light"/>
                <a:ea typeface="Martel Sans Light"/>
                <a:cs typeface="Martel Sans Light"/>
                <a:sym typeface="Martel Sans Light"/>
              </a:rPr>
              <a:t>Sprints demasiado ambiciosos.</a:t>
            </a:r>
            <a:endParaRPr b="0" i="0" sz="1850" u="none" cap="none" strike="noStrike"/>
          </a:p>
        </p:txBody>
      </p:sp>
      <p:sp>
        <p:nvSpPr>
          <p:cNvPr id="94" name="Google Shape;94;p4"/>
          <p:cNvSpPr/>
          <p:nvPr/>
        </p:nvSpPr>
        <p:spPr>
          <a:xfrm>
            <a:off x="10178058" y="3808571"/>
            <a:ext cx="538520" cy="538520"/>
          </a:xfrm>
          <a:prstGeom prst="roundRect">
            <a:avLst>
              <a:gd fmla="val 6668" name="adj"/>
            </a:avLst>
          </a:prstGeom>
          <a:solidFill>
            <a:srgbClr val="2F2B5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4"/>
          <p:cNvSpPr/>
          <p:nvPr/>
        </p:nvSpPr>
        <p:spPr>
          <a:xfrm>
            <a:off x="10361295" y="3908822"/>
            <a:ext cx="172045" cy="3378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E1FF"/>
              </a:buClr>
              <a:buSzPts val="2650"/>
              <a:buFont typeface="Kanit"/>
              <a:buNone/>
            </a:pPr>
            <a:r>
              <a:rPr b="0" i="0" lang="en-US" sz="2650" u="none" cap="none" strike="noStrike">
                <a:solidFill>
                  <a:srgbClr val="D9E1FF"/>
                </a:solidFill>
                <a:latin typeface="Kanit"/>
                <a:ea typeface="Kanit"/>
                <a:cs typeface="Kanit"/>
                <a:sym typeface="Kanit"/>
              </a:rPr>
              <a:t>2</a:t>
            </a:r>
            <a:endParaRPr b="0" i="0" sz="2650" u="none" cap="none" strike="noStrike"/>
          </a:p>
        </p:txBody>
      </p:sp>
      <p:sp>
        <p:nvSpPr>
          <p:cNvPr id="96" name="Google Shape;96;p4"/>
          <p:cNvSpPr/>
          <p:nvPr/>
        </p:nvSpPr>
        <p:spPr>
          <a:xfrm>
            <a:off x="10955893" y="3808571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9E1FF"/>
              </a:buClr>
              <a:buSzPts val="2200"/>
              <a:buFont typeface="Kanit"/>
              <a:buNone/>
            </a:pPr>
            <a:r>
              <a:rPr b="0" i="0" lang="en-US" sz="2200" u="none" cap="none" strike="noStrike">
                <a:solidFill>
                  <a:srgbClr val="D9E1FF"/>
                </a:solidFill>
                <a:latin typeface="Kanit"/>
                <a:ea typeface="Kanit"/>
                <a:cs typeface="Kanit"/>
                <a:sym typeface="Kanit"/>
              </a:rPr>
              <a:t>Presión Constante</a:t>
            </a:r>
            <a:endParaRPr b="0" i="0" sz="2200" u="none" cap="none" strike="noStrike"/>
          </a:p>
        </p:txBody>
      </p:sp>
      <p:sp>
        <p:nvSpPr>
          <p:cNvPr id="97" name="Google Shape;97;p4"/>
          <p:cNvSpPr/>
          <p:nvPr/>
        </p:nvSpPr>
        <p:spPr>
          <a:xfrm>
            <a:off x="10955893" y="4304109"/>
            <a:ext cx="2836783" cy="7660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D9E1FF"/>
              </a:buClr>
              <a:buSzPts val="1850"/>
              <a:buFont typeface="Martel Sans Light"/>
              <a:buNone/>
            </a:pPr>
            <a:r>
              <a:rPr b="0" i="0" lang="en-US" sz="1850" u="none" cap="none" strike="noStrike">
                <a:solidFill>
                  <a:srgbClr val="D9E1FF"/>
                </a:solidFill>
                <a:latin typeface="Martel Sans Light"/>
                <a:ea typeface="Martel Sans Light"/>
                <a:cs typeface="Martel Sans Light"/>
                <a:sym typeface="Martel Sans Light"/>
              </a:rPr>
              <a:t>Plazos ajustados, estrés crónico.</a:t>
            </a:r>
            <a:endParaRPr b="0" i="0" sz="1850" u="none" cap="none" strike="noStrike"/>
          </a:p>
        </p:txBody>
      </p:sp>
      <p:sp>
        <p:nvSpPr>
          <p:cNvPr id="98" name="Google Shape;98;p4"/>
          <p:cNvSpPr/>
          <p:nvPr/>
        </p:nvSpPr>
        <p:spPr>
          <a:xfrm>
            <a:off x="6324124" y="5578673"/>
            <a:ext cx="538520" cy="538520"/>
          </a:xfrm>
          <a:prstGeom prst="roundRect">
            <a:avLst>
              <a:gd fmla="val 6668" name="adj"/>
            </a:avLst>
          </a:prstGeom>
          <a:solidFill>
            <a:srgbClr val="2F2B5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4"/>
          <p:cNvSpPr/>
          <p:nvPr/>
        </p:nvSpPr>
        <p:spPr>
          <a:xfrm>
            <a:off x="6505694" y="5678924"/>
            <a:ext cx="175379" cy="3378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E1FF"/>
              </a:buClr>
              <a:buSzPts val="2650"/>
              <a:buFont typeface="Kanit"/>
              <a:buNone/>
            </a:pPr>
            <a:r>
              <a:rPr b="0" i="0" lang="en-US" sz="2650" u="none" cap="none" strike="noStrike">
                <a:solidFill>
                  <a:srgbClr val="D9E1FF"/>
                </a:solidFill>
                <a:latin typeface="Kanit"/>
                <a:ea typeface="Kanit"/>
                <a:cs typeface="Kanit"/>
                <a:sym typeface="Kanit"/>
              </a:rPr>
              <a:t>3</a:t>
            </a:r>
            <a:endParaRPr b="0" i="0" sz="2650" u="none" cap="none" strike="noStrike"/>
          </a:p>
        </p:txBody>
      </p:sp>
      <p:sp>
        <p:nvSpPr>
          <p:cNvPr id="100" name="Google Shape;100;p4"/>
          <p:cNvSpPr/>
          <p:nvPr/>
        </p:nvSpPr>
        <p:spPr>
          <a:xfrm>
            <a:off x="7101959" y="5578673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9E1FF"/>
              </a:buClr>
              <a:buSzPts val="2200"/>
              <a:buFont typeface="Kanit"/>
              <a:buNone/>
            </a:pPr>
            <a:r>
              <a:rPr b="0" i="0" lang="en-US" sz="2200" u="none" cap="none" strike="noStrike">
                <a:solidFill>
                  <a:srgbClr val="D9E1FF"/>
                </a:solidFill>
                <a:latin typeface="Kanit"/>
                <a:ea typeface="Kanit"/>
                <a:cs typeface="Kanit"/>
                <a:sym typeface="Kanit"/>
              </a:rPr>
              <a:t>Agotamiento</a:t>
            </a:r>
            <a:endParaRPr b="0" i="0" sz="2200" u="none" cap="none" strike="noStrike"/>
          </a:p>
        </p:txBody>
      </p:sp>
      <p:sp>
        <p:nvSpPr>
          <p:cNvPr id="101" name="Google Shape;101;p4"/>
          <p:cNvSpPr/>
          <p:nvPr/>
        </p:nvSpPr>
        <p:spPr>
          <a:xfrm>
            <a:off x="7101959" y="6074212"/>
            <a:ext cx="6690717" cy="3830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D9E1FF"/>
              </a:buClr>
              <a:buSzPts val="1850"/>
              <a:buFont typeface="Martel Sans Light"/>
              <a:buNone/>
            </a:pPr>
            <a:r>
              <a:rPr b="0" i="0" lang="en-US" sz="1850" u="none" cap="none" strike="noStrike">
                <a:solidFill>
                  <a:srgbClr val="D9E1FF"/>
                </a:solidFill>
                <a:latin typeface="Martel Sans Light"/>
                <a:ea typeface="Martel Sans Light"/>
                <a:cs typeface="Martel Sans Light"/>
                <a:sym typeface="Martel Sans Light"/>
              </a:rPr>
              <a:t>Desgaste físico y mental.</a:t>
            </a:r>
            <a:endParaRPr b="0" i="0" sz="1850" u="none" cap="none" strike="noStrike"/>
          </a:p>
        </p:txBody>
      </p:sp>
      <p:pic>
        <p:nvPicPr>
          <p:cNvPr id="102" name="Google Shape;102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390775" y="7673680"/>
            <a:ext cx="2190750" cy="49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5"/>
          <p:cNvSpPr/>
          <p:nvPr/>
        </p:nvSpPr>
        <p:spPr>
          <a:xfrm>
            <a:off x="837724" y="2677239"/>
            <a:ext cx="10701338" cy="704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Kanit"/>
              <a:buNone/>
            </a:pPr>
            <a:r>
              <a:rPr b="0" i="0" lang="en-US" sz="4400" u="none" cap="none" strike="noStrike">
                <a:solidFill>
                  <a:srgbClr val="FFFFFF"/>
                </a:solidFill>
                <a:latin typeface="Kanit"/>
                <a:ea typeface="Kanit"/>
                <a:cs typeface="Kanit"/>
                <a:sym typeface="Kanit"/>
              </a:rPr>
              <a:t>Problemas de Escalabilidad y Complejidad</a:t>
            </a:r>
            <a:endParaRPr b="0" i="0" sz="4400" u="none" cap="none" strike="noStrike"/>
          </a:p>
        </p:txBody>
      </p:sp>
      <p:sp>
        <p:nvSpPr>
          <p:cNvPr id="109" name="Google Shape;109;p5"/>
          <p:cNvSpPr/>
          <p:nvPr/>
        </p:nvSpPr>
        <p:spPr>
          <a:xfrm>
            <a:off x="837724" y="3979545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Kanit"/>
              <a:buNone/>
            </a:pPr>
            <a:r>
              <a:rPr b="0" i="0" lang="en-US" sz="2200" u="none" cap="none" strike="noStrike">
                <a:solidFill>
                  <a:srgbClr val="FFFFFF"/>
                </a:solidFill>
                <a:latin typeface="Kanit"/>
                <a:ea typeface="Kanit"/>
                <a:cs typeface="Kanit"/>
                <a:sym typeface="Kanit"/>
              </a:rPr>
              <a:t>Proyectos Grandes</a:t>
            </a:r>
            <a:endParaRPr b="0" i="0" sz="2200" u="none" cap="none" strike="noStrike"/>
          </a:p>
        </p:txBody>
      </p:sp>
      <p:sp>
        <p:nvSpPr>
          <p:cNvPr id="110" name="Google Shape;110;p5"/>
          <p:cNvSpPr/>
          <p:nvPr/>
        </p:nvSpPr>
        <p:spPr>
          <a:xfrm>
            <a:off x="837724" y="4570809"/>
            <a:ext cx="3928586" cy="7660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D9E1FF"/>
              </a:buClr>
              <a:buSzPts val="1850"/>
              <a:buFont typeface="Martel Sans Light"/>
              <a:buNone/>
            </a:pPr>
            <a:r>
              <a:rPr b="0" i="0" lang="en-US" sz="1850" u="none" cap="none" strike="noStrike">
                <a:solidFill>
                  <a:srgbClr val="D9E1FF"/>
                </a:solidFill>
                <a:latin typeface="Martel Sans Light"/>
                <a:ea typeface="Martel Sans Light"/>
                <a:cs typeface="Martel Sans Light"/>
                <a:sym typeface="Martel Sans Light"/>
              </a:rPr>
              <a:t>Scrum pierde eficiencia a gran escala.</a:t>
            </a:r>
            <a:endParaRPr b="0" i="0" sz="1850" u="none" cap="none" strike="noStrike"/>
          </a:p>
        </p:txBody>
      </p:sp>
      <p:sp>
        <p:nvSpPr>
          <p:cNvPr id="111" name="Google Shape;111;p5"/>
          <p:cNvSpPr/>
          <p:nvPr/>
        </p:nvSpPr>
        <p:spPr>
          <a:xfrm>
            <a:off x="5357813" y="3979545"/>
            <a:ext cx="3173254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Kanit"/>
              <a:buNone/>
            </a:pPr>
            <a:r>
              <a:rPr b="0" i="0" lang="en-US" sz="2200" u="none" cap="none" strike="noStrike">
                <a:solidFill>
                  <a:srgbClr val="FFFFFF"/>
                </a:solidFill>
                <a:latin typeface="Kanit"/>
                <a:ea typeface="Kanit"/>
                <a:cs typeface="Kanit"/>
                <a:sym typeface="Kanit"/>
              </a:rPr>
              <a:t>Dependencias Complejas</a:t>
            </a:r>
            <a:endParaRPr b="0" i="0" sz="2200" u="none" cap="none" strike="noStrike"/>
          </a:p>
        </p:txBody>
      </p:sp>
      <p:sp>
        <p:nvSpPr>
          <p:cNvPr id="112" name="Google Shape;112;p5"/>
          <p:cNvSpPr/>
          <p:nvPr/>
        </p:nvSpPr>
        <p:spPr>
          <a:xfrm>
            <a:off x="5357813" y="4570809"/>
            <a:ext cx="3928586" cy="7660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D9E1FF"/>
              </a:buClr>
              <a:buSzPts val="1850"/>
              <a:buFont typeface="Martel Sans Light"/>
              <a:buNone/>
            </a:pPr>
            <a:r>
              <a:rPr b="0" i="0" lang="en-US" sz="1850" u="none" cap="none" strike="noStrike">
                <a:solidFill>
                  <a:srgbClr val="D9E1FF"/>
                </a:solidFill>
                <a:latin typeface="Martel Sans Light"/>
                <a:ea typeface="Martel Sans Light"/>
                <a:cs typeface="Martel Sans Light"/>
                <a:sym typeface="Martel Sans Light"/>
              </a:rPr>
              <a:t>Coordinación entre muchos equipos.</a:t>
            </a:r>
            <a:endParaRPr b="0" i="0" sz="1850" u="none" cap="none" strike="noStrike"/>
          </a:p>
        </p:txBody>
      </p:sp>
      <p:sp>
        <p:nvSpPr>
          <p:cNvPr id="113" name="Google Shape;113;p5"/>
          <p:cNvSpPr/>
          <p:nvPr/>
        </p:nvSpPr>
        <p:spPr>
          <a:xfrm>
            <a:off x="9877901" y="3979545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Kanit"/>
              <a:buNone/>
            </a:pPr>
            <a:r>
              <a:rPr b="0" i="0" lang="en-US" sz="2200" u="none" cap="none" strike="noStrike">
                <a:solidFill>
                  <a:srgbClr val="FFFFFF"/>
                </a:solidFill>
                <a:latin typeface="Kanit"/>
                <a:ea typeface="Kanit"/>
                <a:cs typeface="Kanit"/>
                <a:sym typeface="Kanit"/>
              </a:rPr>
              <a:t>Gestión Difícil</a:t>
            </a:r>
            <a:endParaRPr b="0" i="0" sz="2200" u="none" cap="none" strike="noStrike"/>
          </a:p>
        </p:txBody>
      </p:sp>
      <p:sp>
        <p:nvSpPr>
          <p:cNvPr id="114" name="Google Shape;114;p5"/>
          <p:cNvSpPr/>
          <p:nvPr/>
        </p:nvSpPr>
        <p:spPr>
          <a:xfrm>
            <a:off x="9877901" y="4570809"/>
            <a:ext cx="3928586" cy="3830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D9E1FF"/>
              </a:buClr>
              <a:buSzPts val="1850"/>
              <a:buFont typeface="Martel Sans Light"/>
              <a:buNone/>
            </a:pPr>
            <a:r>
              <a:rPr b="0" i="0" lang="en-US" sz="1850" u="none" cap="none" strike="noStrike">
                <a:solidFill>
                  <a:srgbClr val="D9E1FF"/>
                </a:solidFill>
                <a:latin typeface="Martel Sans Light"/>
                <a:ea typeface="Martel Sans Light"/>
                <a:cs typeface="Martel Sans Light"/>
                <a:sym typeface="Martel Sans Light"/>
              </a:rPr>
              <a:t>Complejidad en la planificación.</a:t>
            </a:r>
            <a:endParaRPr b="0" i="0" sz="1850" u="none" cap="none" strike="noStrike"/>
          </a:p>
        </p:txBody>
      </p:sp>
      <p:pic>
        <p:nvPicPr>
          <p:cNvPr id="115" name="Google Shape;115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90775" y="7673680"/>
            <a:ext cx="2190750" cy="49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21" name="Google Shape;121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6"/>
          <p:cNvSpPr/>
          <p:nvPr/>
        </p:nvSpPr>
        <p:spPr>
          <a:xfrm>
            <a:off x="6324124" y="956191"/>
            <a:ext cx="7468553" cy="14080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Kanit"/>
              <a:buNone/>
            </a:pPr>
            <a:r>
              <a:rPr b="0" i="0" lang="en-US" sz="4400" u="none" cap="none" strike="noStrike">
                <a:solidFill>
                  <a:srgbClr val="FFFFFF"/>
                </a:solidFill>
                <a:latin typeface="Kanit"/>
                <a:ea typeface="Kanit"/>
                <a:cs typeface="Kanit"/>
                <a:sym typeface="Kanit"/>
              </a:rPr>
              <a:t>Dificultad en la Estimación de Tiempos</a:t>
            </a:r>
            <a:endParaRPr b="0" i="0" sz="4400" u="none" cap="none" strike="noStrike"/>
          </a:p>
        </p:txBody>
      </p:sp>
      <p:sp>
        <p:nvSpPr>
          <p:cNvPr id="123" name="Google Shape;123;p6"/>
          <p:cNvSpPr/>
          <p:nvPr/>
        </p:nvSpPr>
        <p:spPr>
          <a:xfrm>
            <a:off x="6667857" y="2723198"/>
            <a:ext cx="30480" cy="4550212"/>
          </a:xfrm>
          <a:prstGeom prst="roundRect">
            <a:avLst>
              <a:gd fmla="val 117806" name="adj"/>
            </a:avLst>
          </a:prstGeom>
          <a:solidFill>
            <a:srgbClr val="48446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6"/>
          <p:cNvSpPr/>
          <p:nvPr/>
        </p:nvSpPr>
        <p:spPr>
          <a:xfrm>
            <a:off x="6921877" y="3246358"/>
            <a:ext cx="837724" cy="30480"/>
          </a:xfrm>
          <a:prstGeom prst="roundRect">
            <a:avLst>
              <a:gd fmla="val 117806" name="adj"/>
            </a:avLst>
          </a:prstGeom>
          <a:solidFill>
            <a:srgbClr val="48446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6"/>
          <p:cNvSpPr/>
          <p:nvPr/>
        </p:nvSpPr>
        <p:spPr>
          <a:xfrm>
            <a:off x="6413837" y="2992398"/>
            <a:ext cx="538520" cy="538520"/>
          </a:xfrm>
          <a:prstGeom prst="roundRect">
            <a:avLst>
              <a:gd fmla="val 6668" name="adj"/>
            </a:avLst>
          </a:prstGeom>
          <a:solidFill>
            <a:srgbClr val="2F2B5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6"/>
          <p:cNvSpPr/>
          <p:nvPr/>
        </p:nvSpPr>
        <p:spPr>
          <a:xfrm>
            <a:off x="6629102" y="3092648"/>
            <a:ext cx="107871" cy="3378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E1FF"/>
              </a:buClr>
              <a:buSzPts val="2650"/>
              <a:buFont typeface="Kanit"/>
              <a:buNone/>
            </a:pPr>
            <a:r>
              <a:rPr b="0" i="0" lang="en-US" sz="2650" u="none" cap="none" strike="noStrike">
                <a:solidFill>
                  <a:srgbClr val="D9E1FF"/>
                </a:solidFill>
                <a:latin typeface="Kanit"/>
                <a:ea typeface="Kanit"/>
                <a:cs typeface="Kanit"/>
                <a:sym typeface="Kanit"/>
              </a:rPr>
              <a:t>1</a:t>
            </a:r>
            <a:endParaRPr b="0" i="0" sz="2650" u="none" cap="none" strike="noStrike"/>
          </a:p>
        </p:txBody>
      </p:sp>
      <p:sp>
        <p:nvSpPr>
          <p:cNvPr id="127" name="Google Shape;127;p6"/>
          <p:cNvSpPr/>
          <p:nvPr/>
        </p:nvSpPr>
        <p:spPr>
          <a:xfrm>
            <a:off x="7999690" y="2962513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9E1FF"/>
              </a:buClr>
              <a:buSzPts val="2200"/>
              <a:buFont typeface="Kanit"/>
              <a:buNone/>
            </a:pPr>
            <a:r>
              <a:rPr b="0" i="0" lang="en-US" sz="2200" u="none" cap="none" strike="noStrike">
                <a:solidFill>
                  <a:srgbClr val="D9E1FF"/>
                </a:solidFill>
                <a:latin typeface="Kanit"/>
                <a:ea typeface="Kanit"/>
                <a:cs typeface="Kanit"/>
                <a:sym typeface="Kanit"/>
              </a:rPr>
              <a:t>Estimaciones Iniciales</a:t>
            </a:r>
            <a:endParaRPr b="0" i="0" sz="2200" u="none" cap="none" strike="noStrike"/>
          </a:p>
        </p:txBody>
      </p:sp>
      <p:sp>
        <p:nvSpPr>
          <p:cNvPr id="128" name="Google Shape;128;p6"/>
          <p:cNvSpPr/>
          <p:nvPr/>
        </p:nvSpPr>
        <p:spPr>
          <a:xfrm>
            <a:off x="7999690" y="3458051"/>
            <a:ext cx="5792986" cy="3830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D9E1FF"/>
              </a:buClr>
              <a:buSzPts val="1850"/>
              <a:buFont typeface="Martel Sans Light"/>
              <a:buNone/>
            </a:pPr>
            <a:r>
              <a:rPr b="0" i="0" lang="en-US" sz="1850" u="none" cap="none" strike="noStrike">
                <a:solidFill>
                  <a:srgbClr val="D9E1FF"/>
                </a:solidFill>
                <a:latin typeface="Martel Sans Light"/>
                <a:ea typeface="Martel Sans Light"/>
                <a:cs typeface="Martel Sans Light"/>
                <a:sym typeface="Martel Sans Light"/>
              </a:rPr>
              <a:t>Incertidumbre, imprecisión.</a:t>
            </a:r>
            <a:endParaRPr b="0" i="0" sz="1850" u="none" cap="none" strike="noStrike"/>
          </a:p>
        </p:txBody>
      </p:sp>
      <p:sp>
        <p:nvSpPr>
          <p:cNvPr id="129" name="Google Shape;129;p6"/>
          <p:cNvSpPr/>
          <p:nvPr/>
        </p:nvSpPr>
        <p:spPr>
          <a:xfrm>
            <a:off x="6921877" y="4842867"/>
            <a:ext cx="837724" cy="30480"/>
          </a:xfrm>
          <a:prstGeom prst="roundRect">
            <a:avLst>
              <a:gd fmla="val 117806" name="adj"/>
            </a:avLst>
          </a:prstGeom>
          <a:solidFill>
            <a:srgbClr val="48446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6"/>
          <p:cNvSpPr/>
          <p:nvPr/>
        </p:nvSpPr>
        <p:spPr>
          <a:xfrm>
            <a:off x="6413837" y="4588907"/>
            <a:ext cx="538520" cy="538520"/>
          </a:xfrm>
          <a:prstGeom prst="roundRect">
            <a:avLst>
              <a:gd fmla="val 6668" name="adj"/>
            </a:avLst>
          </a:prstGeom>
          <a:solidFill>
            <a:srgbClr val="2F2B5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6"/>
          <p:cNvSpPr/>
          <p:nvPr/>
        </p:nvSpPr>
        <p:spPr>
          <a:xfrm>
            <a:off x="6597075" y="4689158"/>
            <a:ext cx="172045" cy="3378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E1FF"/>
              </a:buClr>
              <a:buSzPts val="2650"/>
              <a:buFont typeface="Kanit"/>
              <a:buNone/>
            </a:pPr>
            <a:r>
              <a:rPr b="0" i="0" lang="en-US" sz="2650" u="none" cap="none" strike="noStrike">
                <a:solidFill>
                  <a:srgbClr val="D9E1FF"/>
                </a:solidFill>
                <a:latin typeface="Kanit"/>
                <a:ea typeface="Kanit"/>
                <a:cs typeface="Kanit"/>
                <a:sym typeface="Kanit"/>
              </a:rPr>
              <a:t>2</a:t>
            </a:r>
            <a:endParaRPr b="0" i="0" sz="2650" u="none" cap="none" strike="noStrike"/>
          </a:p>
        </p:txBody>
      </p:sp>
      <p:sp>
        <p:nvSpPr>
          <p:cNvPr id="132" name="Google Shape;132;p6"/>
          <p:cNvSpPr/>
          <p:nvPr/>
        </p:nvSpPr>
        <p:spPr>
          <a:xfrm>
            <a:off x="7999690" y="4559022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9E1FF"/>
              </a:buClr>
              <a:buSzPts val="2200"/>
              <a:buFont typeface="Kanit"/>
              <a:buNone/>
            </a:pPr>
            <a:r>
              <a:rPr b="0" i="0" lang="en-US" sz="2200" u="none" cap="none" strike="noStrike">
                <a:solidFill>
                  <a:srgbClr val="D9E1FF"/>
                </a:solidFill>
                <a:latin typeface="Kanit"/>
                <a:ea typeface="Kanit"/>
                <a:cs typeface="Kanit"/>
                <a:sym typeface="Kanit"/>
              </a:rPr>
              <a:t>Cambios de Alcance</a:t>
            </a:r>
            <a:endParaRPr b="0" i="0" sz="2200" u="none" cap="none" strike="noStrike"/>
          </a:p>
        </p:txBody>
      </p:sp>
      <p:sp>
        <p:nvSpPr>
          <p:cNvPr id="133" name="Google Shape;133;p6"/>
          <p:cNvSpPr/>
          <p:nvPr/>
        </p:nvSpPr>
        <p:spPr>
          <a:xfrm>
            <a:off x="7999690" y="5054560"/>
            <a:ext cx="5792986" cy="3830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D9E1FF"/>
              </a:buClr>
              <a:buSzPts val="1850"/>
              <a:buFont typeface="Martel Sans Light"/>
              <a:buNone/>
            </a:pPr>
            <a:r>
              <a:rPr b="0" i="0" lang="en-US" sz="1850" u="none" cap="none" strike="noStrike">
                <a:solidFill>
                  <a:srgbClr val="D9E1FF"/>
                </a:solidFill>
                <a:latin typeface="Martel Sans Light"/>
                <a:ea typeface="Martel Sans Light"/>
                <a:cs typeface="Martel Sans Light"/>
                <a:sym typeface="Martel Sans Light"/>
              </a:rPr>
              <a:t>Afectan a la estimación inicial.</a:t>
            </a:r>
            <a:endParaRPr b="0" i="0" sz="1850" u="none" cap="none" strike="noStrike"/>
          </a:p>
        </p:txBody>
      </p:sp>
      <p:sp>
        <p:nvSpPr>
          <p:cNvPr id="134" name="Google Shape;134;p6"/>
          <p:cNvSpPr/>
          <p:nvPr/>
        </p:nvSpPr>
        <p:spPr>
          <a:xfrm>
            <a:off x="6921877" y="6439376"/>
            <a:ext cx="837724" cy="30480"/>
          </a:xfrm>
          <a:prstGeom prst="roundRect">
            <a:avLst>
              <a:gd fmla="val 117806" name="adj"/>
            </a:avLst>
          </a:prstGeom>
          <a:solidFill>
            <a:srgbClr val="48446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6"/>
          <p:cNvSpPr/>
          <p:nvPr/>
        </p:nvSpPr>
        <p:spPr>
          <a:xfrm>
            <a:off x="6413837" y="6185416"/>
            <a:ext cx="538520" cy="538520"/>
          </a:xfrm>
          <a:prstGeom prst="roundRect">
            <a:avLst>
              <a:gd fmla="val 6668" name="adj"/>
            </a:avLst>
          </a:prstGeom>
          <a:solidFill>
            <a:srgbClr val="2F2B5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6"/>
          <p:cNvSpPr/>
          <p:nvPr/>
        </p:nvSpPr>
        <p:spPr>
          <a:xfrm>
            <a:off x="6595408" y="6285667"/>
            <a:ext cx="175379" cy="3378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E1FF"/>
              </a:buClr>
              <a:buSzPts val="2650"/>
              <a:buFont typeface="Kanit"/>
              <a:buNone/>
            </a:pPr>
            <a:r>
              <a:rPr b="0" i="0" lang="en-US" sz="2650" u="none" cap="none" strike="noStrike">
                <a:solidFill>
                  <a:srgbClr val="D9E1FF"/>
                </a:solidFill>
                <a:latin typeface="Kanit"/>
                <a:ea typeface="Kanit"/>
                <a:cs typeface="Kanit"/>
                <a:sym typeface="Kanit"/>
              </a:rPr>
              <a:t>3</a:t>
            </a:r>
            <a:endParaRPr b="0" i="0" sz="2650" u="none" cap="none" strike="noStrike"/>
          </a:p>
        </p:txBody>
      </p:sp>
      <p:sp>
        <p:nvSpPr>
          <p:cNvPr id="137" name="Google Shape;137;p6"/>
          <p:cNvSpPr/>
          <p:nvPr/>
        </p:nvSpPr>
        <p:spPr>
          <a:xfrm>
            <a:off x="7999690" y="6155531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9E1FF"/>
              </a:buClr>
              <a:buSzPts val="2200"/>
              <a:buFont typeface="Kanit"/>
              <a:buNone/>
            </a:pPr>
            <a:r>
              <a:rPr b="0" i="0" lang="en-US" sz="2200" u="none" cap="none" strike="noStrike">
                <a:solidFill>
                  <a:srgbClr val="D9E1FF"/>
                </a:solidFill>
                <a:latin typeface="Kanit"/>
                <a:ea typeface="Kanit"/>
                <a:cs typeface="Kanit"/>
                <a:sym typeface="Kanit"/>
              </a:rPr>
              <a:t>Retrasos Imprevistos</a:t>
            </a:r>
            <a:endParaRPr b="0" i="0" sz="2200" u="none" cap="none" strike="noStrike"/>
          </a:p>
        </p:txBody>
      </p:sp>
      <p:sp>
        <p:nvSpPr>
          <p:cNvPr id="138" name="Google Shape;138;p6"/>
          <p:cNvSpPr/>
          <p:nvPr/>
        </p:nvSpPr>
        <p:spPr>
          <a:xfrm>
            <a:off x="7999690" y="6651069"/>
            <a:ext cx="5792986" cy="3830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D9E1FF"/>
              </a:buClr>
              <a:buSzPts val="1850"/>
              <a:buFont typeface="Martel Sans Light"/>
              <a:buNone/>
            </a:pPr>
            <a:r>
              <a:rPr b="0" i="0" lang="en-US" sz="1850" u="none" cap="none" strike="noStrike">
                <a:solidFill>
                  <a:srgbClr val="D9E1FF"/>
                </a:solidFill>
                <a:latin typeface="Martel Sans Light"/>
                <a:ea typeface="Martel Sans Light"/>
                <a:cs typeface="Martel Sans Light"/>
                <a:sym typeface="Martel Sans Light"/>
              </a:rPr>
              <a:t>Difícil prever y gestionar.</a:t>
            </a:r>
            <a:endParaRPr b="0" i="0" sz="1850" u="none" cap="none" strike="noStrike"/>
          </a:p>
        </p:txBody>
      </p:sp>
      <p:pic>
        <p:nvPicPr>
          <p:cNvPr id="139" name="Google Shape;139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390775" y="7673680"/>
            <a:ext cx="2190750" cy="49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45" name="Google Shape;145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7"/>
          <p:cNvSpPr/>
          <p:nvPr/>
        </p:nvSpPr>
        <p:spPr>
          <a:xfrm>
            <a:off x="837724" y="1469708"/>
            <a:ext cx="7468553" cy="14080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Kanit"/>
              <a:buNone/>
            </a:pPr>
            <a:r>
              <a:rPr b="0" i="0" lang="en-US" sz="4400" u="none" cap="none" strike="noStrike">
                <a:solidFill>
                  <a:srgbClr val="FFFFFF"/>
                </a:solidFill>
                <a:latin typeface="Kanit"/>
                <a:ea typeface="Kanit"/>
                <a:cs typeface="Kanit"/>
                <a:sym typeface="Kanit"/>
              </a:rPr>
              <a:t>Falta de Definición de Roles y Responsabilidades</a:t>
            </a:r>
            <a:endParaRPr b="0" i="0" sz="4400" u="none" cap="none" strike="noStrike"/>
          </a:p>
        </p:txBody>
      </p:sp>
      <p:sp>
        <p:nvSpPr>
          <p:cNvPr id="147" name="Google Shape;147;p7"/>
          <p:cNvSpPr/>
          <p:nvPr/>
        </p:nvSpPr>
        <p:spPr>
          <a:xfrm>
            <a:off x="837724" y="3236714"/>
            <a:ext cx="7468553" cy="3523059"/>
          </a:xfrm>
          <a:prstGeom prst="roundRect">
            <a:avLst>
              <a:gd fmla="val 1019" name="adj"/>
            </a:avLst>
          </a:prstGeom>
          <a:noFill/>
          <a:ln cap="flat" cmpd="sng" w="9525">
            <a:solidFill>
              <a:srgbClr val="FFFFFF">
                <a:alpha val="23921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7"/>
          <p:cNvSpPr/>
          <p:nvPr/>
        </p:nvSpPr>
        <p:spPr>
          <a:xfrm>
            <a:off x="845344" y="3244334"/>
            <a:ext cx="7452479" cy="685443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7"/>
          <p:cNvSpPr/>
          <p:nvPr/>
        </p:nvSpPr>
        <p:spPr>
          <a:xfrm>
            <a:off x="1085493" y="3395543"/>
            <a:ext cx="2001441" cy="3830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D9E1FF"/>
              </a:buClr>
              <a:buSzPts val="1850"/>
              <a:buFont typeface="Martel Sans Light"/>
              <a:buNone/>
            </a:pPr>
            <a:r>
              <a:rPr b="0" i="0" lang="en-US" sz="1850" u="none" cap="none" strike="noStrike">
                <a:solidFill>
                  <a:srgbClr val="D9E1FF"/>
                </a:solidFill>
                <a:latin typeface="Martel Sans Light"/>
                <a:ea typeface="Martel Sans Light"/>
                <a:cs typeface="Martel Sans Light"/>
                <a:sym typeface="Martel Sans Light"/>
              </a:rPr>
              <a:t>Rol</a:t>
            </a:r>
            <a:endParaRPr b="0" i="0" sz="1850" u="none" cap="none" strike="noStrike"/>
          </a:p>
        </p:txBody>
      </p:sp>
      <p:sp>
        <p:nvSpPr>
          <p:cNvPr id="150" name="Google Shape;150;p7"/>
          <p:cNvSpPr/>
          <p:nvPr/>
        </p:nvSpPr>
        <p:spPr>
          <a:xfrm>
            <a:off x="3573185" y="3395543"/>
            <a:ext cx="1997631" cy="3830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D9E1FF"/>
              </a:buClr>
              <a:buSzPts val="1850"/>
              <a:buFont typeface="Martel Sans Light"/>
              <a:buNone/>
            </a:pPr>
            <a:r>
              <a:rPr b="0" i="0" lang="en-US" sz="1850" u="none" cap="none" strike="noStrike">
                <a:solidFill>
                  <a:srgbClr val="D9E1FF"/>
                </a:solidFill>
                <a:latin typeface="Martel Sans Light"/>
                <a:ea typeface="Martel Sans Light"/>
                <a:cs typeface="Martel Sans Light"/>
                <a:sym typeface="Martel Sans Light"/>
              </a:rPr>
              <a:t>Responsabilidad</a:t>
            </a:r>
            <a:endParaRPr b="0" i="0" sz="1850" u="none" cap="none" strike="noStrike"/>
          </a:p>
        </p:txBody>
      </p:sp>
      <p:sp>
        <p:nvSpPr>
          <p:cNvPr id="151" name="Google Shape;151;p7"/>
          <p:cNvSpPr/>
          <p:nvPr/>
        </p:nvSpPr>
        <p:spPr>
          <a:xfrm>
            <a:off x="6057067" y="3395543"/>
            <a:ext cx="2001441" cy="3830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D9E1FF"/>
              </a:buClr>
              <a:buSzPts val="1850"/>
              <a:buFont typeface="Martel Sans Light"/>
              <a:buNone/>
            </a:pPr>
            <a:r>
              <a:rPr b="0" i="0" lang="en-US" sz="1850" u="none" cap="none" strike="noStrike">
                <a:solidFill>
                  <a:srgbClr val="D9E1FF"/>
                </a:solidFill>
                <a:latin typeface="Martel Sans Light"/>
                <a:ea typeface="Martel Sans Light"/>
                <a:cs typeface="Martel Sans Light"/>
                <a:sym typeface="Martel Sans Light"/>
              </a:rPr>
              <a:t>Problema</a:t>
            </a:r>
            <a:endParaRPr b="0" i="0" sz="1850" u="none" cap="none" strike="noStrike"/>
          </a:p>
        </p:txBody>
      </p:sp>
      <p:sp>
        <p:nvSpPr>
          <p:cNvPr id="152" name="Google Shape;152;p7"/>
          <p:cNvSpPr/>
          <p:nvPr/>
        </p:nvSpPr>
        <p:spPr>
          <a:xfrm>
            <a:off x="845344" y="3929777"/>
            <a:ext cx="7452479" cy="1068467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7"/>
          <p:cNvSpPr/>
          <p:nvPr/>
        </p:nvSpPr>
        <p:spPr>
          <a:xfrm>
            <a:off x="1085493" y="4080986"/>
            <a:ext cx="2001441" cy="3830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D9E1FF"/>
              </a:buClr>
              <a:buSzPts val="1850"/>
              <a:buFont typeface="Martel Sans Light"/>
              <a:buNone/>
            </a:pPr>
            <a:r>
              <a:rPr b="0" i="0" lang="en-US" sz="1850" u="none" cap="none" strike="noStrike">
                <a:solidFill>
                  <a:srgbClr val="D9E1FF"/>
                </a:solidFill>
                <a:latin typeface="Martel Sans Light"/>
                <a:ea typeface="Martel Sans Light"/>
                <a:cs typeface="Martel Sans Light"/>
                <a:sym typeface="Martel Sans Light"/>
              </a:rPr>
              <a:t>Scrum Master</a:t>
            </a:r>
            <a:endParaRPr b="0" i="0" sz="1850" u="none" cap="none" strike="noStrike"/>
          </a:p>
        </p:txBody>
      </p:sp>
      <p:sp>
        <p:nvSpPr>
          <p:cNvPr id="154" name="Google Shape;154;p7"/>
          <p:cNvSpPr/>
          <p:nvPr/>
        </p:nvSpPr>
        <p:spPr>
          <a:xfrm>
            <a:off x="3573185" y="4080986"/>
            <a:ext cx="1997631" cy="3830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D9E1FF"/>
              </a:buClr>
              <a:buSzPts val="1850"/>
              <a:buFont typeface="Martel Sans Light"/>
              <a:buNone/>
            </a:pPr>
            <a:r>
              <a:rPr b="0" i="0" lang="en-US" sz="1850" u="none" cap="none" strike="noStrike">
                <a:solidFill>
                  <a:srgbClr val="D9E1FF"/>
                </a:solidFill>
                <a:latin typeface="Martel Sans Light"/>
                <a:ea typeface="Martel Sans Light"/>
                <a:cs typeface="Martel Sans Light"/>
                <a:sym typeface="Martel Sans Light"/>
              </a:rPr>
              <a:t>Facilitar</a:t>
            </a:r>
            <a:endParaRPr b="0" i="0" sz="1850" u="none" cap="none" strike="noStrike"/>
          </a:p>
        </p:txBody>
      </p:sp>
      <p:sp>
        <p:nvSpPr>
          <p:cNvPr id="155" name="Google Shape;155;p7"/>
          <p:cNvSpPr/>
          <p:nvPr/>
        </p:nvSpPr>
        <p:spPr>
          <a:xfrm>
            <a:off x="6057067" y="4080986"/>
            <a:ext cx="2001441" cy="7660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D9E1FF"/>
              </a:buClr>
              <a:buSzPts val="1850"/>
              <a:buFont typeface="Martel Sans Light"/>
              <a:buNone/>
            </a:pPr>
            <a:r>
              <a:rPr b="0" i="0" lang="en-US" sz="1850" u="none" cap="none" strike="noStrike">
                <a:solidFill>
                  <a:srgbClr val="D9E1FF"/>
                </a:solidFill>
                <a:latin typeface="Martel Sans Light"/>
                <a:ea typeface="Martel Sans Light"/>
                <a:cs typeface="Martel Sans Light"/>
                <a:sym typeface="Martel Sans Light"/>
              </a:rPr>
              <a:t>Falta de autoridad</a:t>
            </a:r>
            <a:endParaRPr b="0" i="0" sz="1850" u="none" cap="none" strike="noStrike"/>
          </a:p>
        </p:txBody>
      </p:sp>
      <p:sp>
        <p:nvSpPr>
          <p:cNvPr id="156" name="Google Shape;156;p7"/>
          <p:cNvSpPr/>
          <p:nvPr/>
        </p:nvSpPr>
        <p:spPr>
          <a:xfrm>
            <a:off x="845344" y="4998244"/>
            <a:ext cx="7452479" cy="685443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7"/>
          <p:cNvSpPr/>
          <p:nvPr/>
        </p:nvSpPr>
        <p:spPr>
          <a:xfrm>
            <a:off x="1085493" y="5149453"/>
            <a:ext cx="2001441" cy="3830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D9E1FF"/>
              </a:buClr>
              <a:buSzPts val="1850"/>
              <a:buFont typeface="Martel Sans Light"/>
              <a:buNone/>
            </a:pPr>
            <a:r>
              <a:rPr b="0" i="0" lang="en-US" sz="1850" u="none" cap="none" strike="noStrike">
                <a:solidFill>
                  <a:srgbClr val="D9E1FF"/>
                </a:solidFill>
                <a:latin typeface="Martel Sans Light"/>
                <a:ea typeface="Martel Sans Light"/>
                <a:cs typeface="Martel Sans Light"/>
                <a:sym typeface="Martel Sans Light"/>
              </a:rPr>
              <a:t>Product Owner</a:t>
            </a:r>
            <a:endParaRPr b="0" i="0" sz="1850" u="none" cap="none" strike="noStrike"/>
          </a:p>
        </p:txBody>
      </p:sp>
      <p:sp>
        <p:nvSpPr>
          <p:cNvPr id="158" name="Google Shape;158;p7"/>
          <p:cNvSpPr/>
          <p:nvPr/>
        </p:nvSpPr>
        <p:spPr>
          <a:xfrm>
            <a:off x="3573185" y="5149453"/>
            <a:ext cx="1997631" cy="3830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D9E1FF"/>
              </a:buClr>
              <a:buSzPts val="1850"/>
              <a:buFont typeface="Martel Sans Light"/>
              <a:buNone/>
            </a:pPr>
            <a:r>
              <a:rPr b="0" i="0" lang="en-US" sz="1850" u="none" cap="none" strike="noStrike">
                <a:solidFill>
                  <a:srgbClr val="D9E1FF"/>
                </a:solidFill>
                <a:latin typeface="Martel Sans Light"/>
                <a:ea typeface="Martel Sans Light"/>
                <a:cs typeface="Martel Sans Light"/>
                <a:sym typeface="Martel Sans Light"/>
              </a:rPr>
              <a:t>Priorizar</a:t>
            </a:r>
            <a:endParaRPr b="0" i="0" sz="1850" u="none" cap="none" strike="noStrike"/>
          </a:p>
        </p:txBody>
      </p:sp>
      <p:sp>
        <p:nvSpPr>
          <p:cNvPr id="159" name="Google Shape;159;p7"/>
          <p:cNvSpPr/>
          <p:nvPr/>
        </p:nvSpPr>
        <p:spPr>
          <a:xfrm>
            <a:off x="6057067" y="5149453"/>
            <a:ext cx="2001441" cy="3830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D9E1FF"/>
              </a:buClr>
              <a:buSzPts val="1850"/>
              <a:buFont typeface="Martel Sans Light"/>
              <a:buNone/>
            </a:pPr>
            <a:r>
              <a:rPr b="0" i="0" lang="en-US" sz="1850" u="none" cap="none" strike="noStrike">
                <a:solidFill>
                  <a:srgbClr val="D9E1FF"/>
                </a:solidFill>
                <a:latin typeface="Martel Sans Light"/>
                <a:ea typeface="Martel Sans Light"/>
                <a:cs typeface="Martel Sans Light"/>
                <a:sym typeface="Martel Sans Light"/>
              </a:rPr>
              <a:t>Visión poco clara</a:t>
            </a:r>
            <a:endParaRPr b="0" i="0" sz="1850" u="none" cap="none" strike="noStrike"/>
          </a:p>
        </p:txBody>
      </p:sp>
      <p:sp>
        <p:nvSpPr>
          <p:cNvPr id="160" name="Google Shape;160;p7"/>
          <p:cNvSpPr/>
          <p:nvPr/>
        </p:nvSpPr>
        <p:spPr>
          <a:xfrm>
            <a:off x="845344" y="5683687"/>
            <a:ext cx="7452479" cy="1068467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7"/>
          <p:cNvSpPr/>
          <p:nvPr/>
        </p:nvSpPr>
        <p:spPr>
          <a:xfrm>
            <a:off x="1085493" y="5834896"/>
            <a:ext cx="2001441" cy="7660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D9E1FF"/>
              </a:buClr>
              <a:buSzPts val="1850"/>
              <a:buFont typeface="Martel Sans Light"/>
              <a:buNone/>
            </a:pPr>
            <a:r>
              <a:rPr b="0" i="0" lang="en-US" sz="1850" u="none" cap="none" strike="noStrike">
                <a:solidFill>
                  <a:srgbClr val="D9E1FF"/>
                </a:solidFill>
                <a:latin typeface="Martel Sans Light"/>
                <a:ea typeface="Martel Sans Light"/>
                <a:cs typeface="Martel Sans Light"/>
                <a:sym typeface="Martel Sans Light"/>
              </a:rPr>
              <a:t>Equipo de Desarrollo</a:t>
            </a:r>
            <a:endParaRPr b="0" i="0" sz="1850" u="none" cap="none" strike="noStrike"/>
          </a:p>
        </p:txBody>
      </p:sp>
      <p:sp>
        <p:nvSpPr>
          <p:cNvPr id="162" name="Google Shape;162;p7"/>
          <p:cNvSpPr/>
          <p:nvPr/>
        </p:nvSpPr>
        <p:spPr>
          <a:xfrm>
            <a:off x="3573185" y="5834896"/>
            <a:ext cx="1997631" cy="3830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D9E1FF"/>
              </a:buClr>
              <a:buSzPts val="1850"/>
              <a:buFont typeface="Martel Sans Light"/>
              <a:buNone/>
            </a:pPr>
            <a:r>
              <a:rPr b="0" i="0" lang="en-US" sz="1850" u="none" cap="none" strike="noStrike">
                <a:solidFill>
                  <a:srgbClr val="D9E1FF"/>
                </a:solidFill>
                <a:latin typeface="Martel Sans Light"/>
                <a:ea typeface="Martel Sans Light"/>
                <a:cs typeface="Martel Sans Light"/>
                <a:sym typeface="Martel Sans Light"/>
              </a:rPr>
              <a:t>Construir</a:t>
            </a:r>
            <a:endParaRPr b="0" i="0" sz="1850" u="none" cap="none" strike="noStrike"/>
          </a:p>
        </p:txBody>
      </p:sp>
      <p:sp>
        <p:nvSpPr>
          <p:cNvPr id="163" name="Google Shape;163;p7"/>
          <p:cNvSpPr/>
          <p:nvPr/>
        </p:nvSpPr>
        <p:spPr>
          <a:xfrm>
            <a:off x="6057067" y="5834896"/>
            <a:ext cx="2001441" cy="7660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D9E1FF"/>
              </a:buClr>
              <a:buSzPts val="1850"/>
              <a:buFont typeface="Martel Sans Light"/>
              <a:buNone/>
            </a:pPr>
            <a:r>
              <a:rPr b="0" i="0" lang="en-US" sz="1850" u="none" cap="none" strike="noStrike">
                <a:solidFill>
                  <a:srgbClr val="D9E1FF"/>
                </a:solidFill>
                <a:latin typeface="Martel Sans Light"/>
                <a:ea typeface="Martel Sans Light"/>
                <a:cs typeface="Martel Sans Light"/>
                <a:sym typeface="Martel Sans Light"/>
              </a:rPr>
              <a:t>Falta de autonomía</a:t>
            </a:r>
            <a:endParaRPr b="0" i="0" sz="1850" u="none" cap="none" strike="noStrike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69" name="Google Shape;169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8"/>
          <p:cNvSpPr/>
          <p:nvPr/>
        </p:nvSpPr>
        <p:spPr>
          <a:xfrm>
            <a:off x="6199346" y="560903"/>
            <a:ext cx="7718108" cy="11982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3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750"/>
              <a:buFont typeface="Kanit"/>
              <a:buNone/>
            </a:pPr>
            <a:r>
              <a:rPr b="0" i="0" lang="en-US" sz="3750" u="none" cap="none" strike="noStrike">
                <a:solidFill>
                  <a:srgbClr val="FFFFFF"/>
                </a:solidFill>
                <a:latin typeface="Kanit"/>
                <a:ea typeface="Kanit"/>
                <a:cs typeface="Kanit"/>
                <a:sym typeface="Kanit"/>
              </a:rPr>
              <a:t>Desventajas en Proyectos a Gran Escala</a:t>
            </a:r>
            <a:endParaRPr b="0" i="0" sz="3750" u="none" cap="none" strike="noStrike"/>
          </a:p>
        </p:txBody>
      </p:sp>
      <p:pic>
        <p:nvPicPr>
          <p:cNvPr descr="preencoded.png" id="171" name="Google Shape;171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199346" y="2064663"/>
            <a:ext cx="509230" cy="50923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8"/>
          <p:cNvSpPr/>
          <p:nvPr/>
        </p:nvSpPr>
        <p:spPr>
          <a:xfrm>
            <a:off x="6199346" y="2777609"/>
            <a:ext cx="2396728" cy="29956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027"/>
              </a:lnSpc>
              <a:spcBef>
                <a:spcPts val="0"/>
              </a:spcBef>
              <a:spcAft>
                <a:spcPts val="0"/>
              </a:spcAft>
              <a:buClr>
                <a:srgbClr val="D9E1FF"/>
              </a:buClr>
              <a:buSzPts val="1850"/>
              <a:buFont typeface="Kanit"/>
              <a:buNone/>
            </a:pPr>
            <a:r>
              <a:rPr b="0" i="0" lang="en-US" sz="1850" u="none" cap="none" strike="noStrike">
                <a:solidFill>
                  <a:srgbClr val="D9E1FF"/>
                </a:solidFill>
                <a:latin typeface="Kanit"/>
                <a:ea typeface="Kanit"/>
                <a:cs typeface="Kanit"/>
                <a:sym typeface="Kanit"/>
              </a:rPr>
              <a:t>Complejidad</a:t>
            </a:r>
            <a:endParaRPr b="0" i="0" sz="1850" u="none" cap="none" strike="noStrike"/>
          </a:p>
        </p:txBody>
      </p:sp>
      <p:sp>
        <p:nvSpPr>
          <p:cNvPr id="173" name="Google Shape;173;p8"/>
          <p:cNvSpPr/>
          <p:nvPr/>
        </p:nvSpPr>
        <p:spPr>
          <a:xfrm>
            <a:off x="6199346" y="3199328"/>
            <a:ext cx="7718108" cy="3258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D9E1FF"/>
              </a:buClr>
              <a:buSzPts val="1600"/>
              <a:buFont typeface="Martel Sans Light"/>
              <a:buNone/>
            </a:pPr>
            <a:r>
              <a:rPr b="0" i="0" lang="en-US" sz="1600" u="none" cap="none" strike="noStrike">
                <a:solidFill>
                  <a:srgbClr val="D9E1FF"/>
                </a:solidFill>
                <a:latin typeface="Martel Sans Light"/>
                <a:ea typeface="Martel Sans Light"/>
                <a:cs typeface="Martel Sans Light"/>
                <a:sym typeface="Martel Sans Light"/>
              </a:rPr>
              <a:t>Coordinación difícil.</a:t>
            </a:r>
            <a:endParaRPr b="0" i="0" sz="1600" u="none" cap="none" strike="noStrike"/>
          </a:p>
        </p:txBody>
      </p:sp>
      <p:pic>
        <p:nvPicPr>
          <p:cNvPr descr="preencoded.png" id="174" name="Google Shape;174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199346" y="4136350"/>
            <a:ext cx="509230" cy="50923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8"/>
          <p:cNvSpPr/>
          <p:nvPr/>
        </p:nvSpPr>
        <p:spPr>
          <a:xfrm>
            <a:off x="6199346" y="4849297"/>
            <a:ext cx="2396728" cy="29956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027"/>
              </a:lnSpc>
              <a:spcBef>
                <a:spcPts val="0"/>
              </a:spcBef>
              <a:spcAft>
                <a:spcPts val="0"/>
              </a:spcAft>
              <a:buClr>
                <a:srgbClr val="D9E1FF"/>
              </a:buClr>
              <a:buSzPts val="1850"/>
              <a:buFont typeface="Kanit"/>
              <a:buNone/>
            </a:pPr>
            <a:r>
              <a:rPr b="0" i="0" lang="en-US" sz="1850" u="none" cap="none" strike="noStrike">
                <a:solidFill>
                  <a:srgbClr val="D9E1FF"/>
                </a:solidFill>
                <a:latin typeface="Kanit"/>
                <a:ea typeface="Kanit"/>
                <a:cs typeface="Kanit"/>
                <a:sym typeface="Kanit"/>
              </a:rPr>
              <a:t>Comunicación</a:t>
            </a:r>
            <a:endParaRPr b="0" i="0" sz="1850" u="none" cap="none" strike="noStrike"/>
          </a:p>
        </p:txBody>
      </p:sp>
      <p:sp>
        <p:nvSpPr>
          <p:cNvPr id="176" name="Google Shape;176;p8"/>
          <p:cNvSpPr/>
          <p:nvPr/>
        </p:nvSpPr>
        <p:spPr>
          <a:xfrm>
            <a:off x="6199346" y="5271016"/>
            <a:ext cx="7718108" cy="3258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D9E1FF"/>
              </a:buClr>
              <a:buSzPts val="1600"/>
              <a:buFont typeface="Martel Sans Light"/>
              <a:buNone/>
            </a:pPr>
            <a:r>
              <a:rPr b="0" i="0" lang="en-US" sz="1600" u="none" cap="none" strike="noStrike">
                <a:solidFill>
                  <a:srgbClr val="D9E1FF"/>
                </a:solidFill>
                <a:latin typeface="Martel Sans Light"/>
                <a:ea typeface="Martel Sans Light"/>
                <a:cs typeface="Martel Sans Light"/>
                <a:sym typeface="Martel Sans Light"/>
              </a:rPr>
              <a:t>Información fragmentada.</a:t>
            </a:r>
            <a:endParaRPr b="0" i="0" sz="1600" u="none" cap="none" strike="noStrike"/>
          </a:p>
        </p:txBody>
      </p:sp>
      <p:pic>
        <p:nvPicPr>
          <p:cNvPr descr="preencoded.png" id="177" name="Google Shape;177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199346" y="6208038"/>
            <a:ext cx="509230" cy="50923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8"/>
          <p:cNvSpPr/>
          <p:nvPr/>
        </p:nvSpPr>
        <p:spPr>
          <a:xfrm>
            <a:off x="6199346" y="6920984"/>
            <a:ext cx="2396728" cy="29956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027"/>
              </a:lnSpc>
              <a:spcBef>
                <a:spcPts val="0"/>
              </a:spcBef>
              <a:spcAft>
                <a:spcPts val="0"/>
              </a:spcAft>
              <a:buClr>
                <a:srgbClr val="D9E1FF"/>
              </a:buClr>
              <a:buSzPts val="1850"/>
              <a:buFont typeface="Kanit"/>
              <a:buNone/>
            </a:pPr>
            <a:r>
              <a:rPr b="0" i="0" lang="en-US" sz="1850" u="none" cap="none" strike="noStrike">
                <a:solidFill>
                  <a:srgbClr val="D9E1FF"/>
                </a:solidFill>
                <a:latin typeface="Kanit"/>
                <a:ea typeface="Kanit"/>
                <a:cs typeface="Kanit"/>
                <a:sym typeface="Kanit"/>
              </a:rPr>
              <a:t>Gestión</a:t>
            </a:r>
            <a:endParaRPr b="0" i="0" sz="1850" u="none" cap="none" strike="noStrike"/>
          </a:p>
        </p:txBody>
      </p:sp>
      <p:sp>
        <p:nvSpPr>
          <p:cNvPr id="179" name="Google Shape;179;p8"/>
          <p:cNvSpPr/>
          <p:nvPr/>
        </p:nvSpPr>
        <p:spPr>
          <a:xfrm>
            <a:off x="6199346" y="7342703"/>
            <a:ext cx="7718108" cy="3258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D9E1FF"/>
              </a:buClr>
              <a:buSzPts val="1600"/>
              <a:buFont typeface="Martel Sans Light"/>
              <a:buNone/>
            </a:pPr>
            <a:r>
              <a:rPr b="0" i="0" lang="en-US" sz="1600" u="none" cap="none" strike="noStrike">
                <a:solidFill>
                  <a:srgbClr val="D9E1FF"/>
                </a:solidFill>
                <a:latin typeface="Martel Sans Light"/>
                <a:ea typeface="Martel Sans Light"/>
                <a:cs typeface="Martel Sans Light"/>
                <a:sym typeface="Martel Sans Light"/>
              </a:rPr>
              <a:t>Control complicado.</a:t>
            </a:r>
            <a:endParaRPr b="0" i="0" sz="1600" u="none" cap="none" strike="noStrike"/>
          </a:p>
        </p:txBody>
      </p:sp>
      <p:pic>
        <p:nvPicPr>
          <p:cNvPr id="180" name="Google Shape;180;p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390775" y="7673680"/>
            <a:ext cx="2190750" cy="49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2024-10-19T07:39:28Z</dcterms:created>
  <dc:creator>PptxGenJS</dc:creator>
</cp:coreProperties>
</file>